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600" r:id="rId2"/>
    <p:sldId id="829" r:id="rId3"/>
    <p:sldId id="830" r:id="rId4"/>
    <p:sldId id="831" r:id="rId5"/>
    <p:sldId id="919" r:id="rId6"/>
    <p:sldId id="920" r:id="rId7"/>
    <p:sldId id="921" r:id="rId8"/>
    <p:sldId id="922" r:id="rId9"/>
    <p:sldId id="923" r:id="rId10"/>
    <p:sldId id="924" r:id="rId11"/>
    <p:sldId id="925" r:id="rId12"/>
    <p:sldId id="926" r:id="rId13"/>
    <p:sldId id="915" r:id="rId14"/>
    <p:sldId id="927" r:id="rId15"/>
    <p:sldId id="928" r:id="rId16"/>
    <p:sldId id="929" r:id="rId17"/>
    <p:sldId id="930" r:id="rId18"/>
    <p:sldId id="931" r:id="rId19"/>
    <p:sldId id="932" r:id="rId20"/>
    <p:sldId id="933" r:id="rId21"/>
    <p:sldId id="934" r:id="rId22"/>
    <p:sldId id="935" r:id="rId23"/>
    <p:sldId id="936" r:id="rId24"/>
    <p:sldId id="937" r:id="rId25"/>
    <p:sldId id="938" r:id="rId26"/>
    <p:sldId id="939" r:id="rId27"/>
    <p:sldId id="940" r:id="rId28"/>
    <p:sldId id="941" r:id="rId29"/>
    <p:sldId id="943" r:id="rId30"/>
    <p:sldId id="944" r:id="rId31"/>
    <p:sldId id="945" r:id="rId32"/>
    <p:sldId id="942" r:id="rId33"/>
    <p:sldId id="946" r:id="rId34"/>
    <p:sldId id="947" r:id="rId35"/>
    <p:sldId id="948" r:id="rId36"/>
    <p:sldId id="952" r:id="rId37"/>
    <p:sldId id="953" r:id="rId38"/>
    <p:sldId id="949" r:id="rId39"/>
    <p:sldId id="950" r:id="rId40"/>
    <p:sldId id="951" r:id="rId41"/>
    <p:sldId id="954" r:id="rId42"/>
    <p:sldId id="955" r:id="rId43"/>
    <p:sldId id="957" r:id="rId44"/>
    <p:sldId id="956" r:id="rId45"/>
    <p:sldId id="958" r:id="rId46"/>
    <p:sldId id="959" r:id="rId47"/>
    <p:sldId id="960" r:id="rId48"/>
    <p:sldId id="963" r:id="rId49"/>
    <p:sldId id="964" r:id="rId50"/>
    <p:sldId id="962" r:id="rId51"/>
    <p:sldId id="965" r:id="rId52"/>
    <p:sldId id="966" r:id="rId53"/>
    <p:sldId id="967" r:id="rId54"/>
    <p:sldId id="968" r:id="rId55"/>
    <p:sldId id="969" r:id="rId56"/>
    <p:sldId id="970" r:id="rId57"/>
    <p:sldId id="971" r:id="rId58"/>
    <p:sldId id="972" r:id="rId59"/>
    <p:sldId id="973" r:id="rId60"/>
    <p:sldId id="974" r:id="rId61"/>
    <p:sldId id="975" r:id="rId62"/>
    <p:sldId id="976" r:id="rId63"/>
    <p:sldId id="916" r:id="rId64"/>
    <p:sldId id="917" r:id="rId65"/>
    <p:sldId id="918" r:id="rId6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2790" autoAdjust="0"/>
  </p:normalViewPr>
  <p:slideViewPr>
    <p:cSldViewPr>
      <p:cViewPr varScale="1">
        <p:scale>
          <a:sx n="134" d="100"/>
          <a:sy n="134" d="100"/>
        </p:scale>
        <p:origin x="408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9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39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1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0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2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8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8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81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61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79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22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17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95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3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8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6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34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1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85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44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23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5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6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60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3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5/10/2023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上學期網路爬蟲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837721-4654-5185-4D41-513366C0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81250"/>
            <a:ext cx="3352800" cy="18257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F7BED9-2D12-8AFC-7388-91784FB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406" y="1524000"/>
            <a:ext cx="5343259" cy="4852987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6D7C333-5C73-4B0A-3000-9B32786562B8}"/>
              </a:ext>
            </a:extLst>
          </p:cNvPr>
          <p:cNvCxnSpPr/>
          <p:nvPr/>
        </p:nvCxnSpPr>
        <p:spPr>
          <a:xfrm flipV="1">
            <a:off x="609600" y="1752600"/>
            <a:ext cx="3352800" cy="12192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883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元素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(Elements)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可以修改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695344-AA27-A40E-3222-EEF97EF3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790892"/>
            <a:ext cx="87915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81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元素面板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(Elements)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可以修改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16A7A7-4E93-8716-A9DC-C6761EBE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955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26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3817CC-107F-E630-24CC-83640A92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719137"/>
            <a:ext cx="80581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5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控制面板 </a:t>
            </a:r>
            <a:r>
              <a:rPr lang="en-US" altLang="zh-TW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目前網頁訊息，可與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進行命令互動。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F01879-2924-870D-0B45-78545F5F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905000"/>
            <a:ext cx="8991600" cy="44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01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控制面板 </a:t>
            </a:r>
            <a:r>
              <a:rPr lang="en-US" altLang="zh-TW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目前網頁訊息，可與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進行命令互動。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41213B-9891-632B-4538-470DD400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089785"/>
            <a:ext cx="60579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0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原始碼面板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Sources 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設定目前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的斷點，並測試運行。若網頁是架在本機，能直接存檔。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7926C1-8038-40E2-FD80-EC7FF2AF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38400"/>
            <a:ext cx="7715250" cy="40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451821-E567-1D75-174A-3E5426F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09650"/>
            <a:ext cx="82010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78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檢測目前網頁由外向內、由內向外的網路流量，可以看到詳細這些流量的內容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4276ECE-11C4-E152-FCE7-CD89B759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09800"/>
            <a:ext cx="7281319" cy="44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501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0F7ADE-5B39-CFB2-7A06-92E0DA57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686800" cy="51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3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Chrome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開發者工具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requests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Urlib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Bs4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Xpath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29000" y="228600"/>
            <a:ext cx="2686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0DF18F1-170E-615C-48DA-63BB8E4B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8534400" cy="59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506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效能面板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Performance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紀錄網頁生命週期中發生的事件，用來調整網頁的性能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3197B2-417A-0B82-5C89-EF2BEAC6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04" y="2219543"/>
            <a:ext cx="5965231" cy="452796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67906CE-4137-EF34-53C8-CAE746EA7EB2}"/>
              </a:ext>
            </a:extLst>
          </p:cNvPr>
          <p:cNvSpPr txBox="1"/>
          <p:nvPr/>
        </p:nvSpPr>
        <p:spPr>
          <a:xfrm>
            <a:off x="2286000" y="311726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紀錄網頁生命週期中發生的事件，用來調整網頁的性能</a:t>
            </a:r>
          </a:p>
        </p:txBody>
      </p:sp>
    </p:spTree>
    <p:extLst>
      <p:ext uri="{BB962C8B-B14F-4D97-AF65-F5344CB8AC3E}">
        <p14:creationId xmlns:p14="http://schemas.microsoft.com/office/powerpoint/2010/main" val="22508924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Memory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用於檢測當前記憶體的使用狀態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7906CE-4137-EF34-53C8-CAE746EA7EB2}"/>
              </a:ext>
            </a:extLst>
          </p:cNvPr>
          <p:cNvSpPr txBox="1"/>
          <p:nvPr/>
        </p:nvSpPr>
        <p:spPr>
          <a:xfrm>
            <a:off x="2286000" y="311726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紀錄網頁生命週期中發生的事件，用來調整網頁的性能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59AF62-9F18-3C7A-F6DC-47088893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859550"/>
            <a:ext cx="7086600" cy="48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4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A5B74F-46CF-4732-834E-7DC58061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650"/>
            <a:ext cx="9144000" cy="42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97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B87B0E-B6CA-3E58-8562-33454ABD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534400" cy="49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38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檢測載入資源，如資料庫、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B1412D-477D-DE90-5C2D-9747668F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45" y="1797446"/>
            <a:ext cx="7143750" cy="47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0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CC6BC48-8CD9-0D33-4944-BA1A1D38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8215824" cy="51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569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其它第三方面板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adblock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可以看到擋了哪些內容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AEAC56-C1F5-CD00-D3AB-5E4FD6F4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8631555" cy="40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389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2895600"/>
            <a:ext cx="64770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元素面板操作範例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747803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124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用來定位元素的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，讓爬蟲知道需要爬取的內容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B4779-871D-7DEE-D596-B13EC946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209800"/>
            <a:ext cx="7457270" cy="43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33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30480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開發者工具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94294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1A7B951-A5A3-381E-F688-2C996AE7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77587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569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46105F0-145E-16AD-CAD1-0D5AA2A8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01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C7DCBF-811A-C073-3CCE-E5EE2F9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44"/>
            <a:ext cx="9144000" cy="51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540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事件監聽器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可以看到目前頁面的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Listener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，可以點擊對應的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切換到其在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773F7C-0D3B-C2DA-CFFA-5EF6B176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9144000" cy="33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49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2895600"/>
            <a:ext cx="64770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網路面板操作範例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67869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分析當前頁面伺服器請求的資訊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狀態、種類、時間、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filter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7AD059-03D7-2E50-7676-01BC9935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620000" cy="42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4424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457200" y="1059180"/>
            <a:ext cx="8458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Preview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Timing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Headers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請求所夾帶的資訊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Preview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該請求類型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(JSON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text)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的預覽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過程中的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Timing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該請求在生命週期中各部分的時間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28765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82EDC73-3A3F-EF79-1EAB-EC520CB7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266825"/>
            <a:ext cx="89535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600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78D89F8-C6B7-8514-6EC5-9A71B86A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518"/>
            <a:ext cx="9144000" cy="44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4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6679C1-EBD1-B21E-89B2-478BA61B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3"/>
            <a:ext cx="9144000" cy="40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52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查看網頁原始碼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76CDC7-15D3-2504-8A50-6C5224EA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0281"/>
            <a:ext cx="7162800" cy="51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9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5488B45-47A4-8508-E3B5-3D76C416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168"/>
            <a:ext cx="9144000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95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51F6621-4E9D-9844-BE24-30B25C91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926"/>
            <a:ext cx="9144000" cy="47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16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9002D0E-62F7-2175-A105-95E5DB6B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895350"/>
            <a:ext cx="9048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2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過濾器查看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457200" y="1059180"/>
            <a:ext cx="8458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All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頁面所需的所有請求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Fetch/XHR : Fetch API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以及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XMLHttpRequest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的請求，出現於使用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的網頁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 : 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CSS : CSS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圖片的資源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jpg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Media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影音的資源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e.g. mp4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avi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Font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字體的資源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woff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woff2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Doc : HTML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137718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D074367-F41A-D963-1CA9-0E4FC62F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382000" cy="57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922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6576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的開發工具，介紹了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Elements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內容，前者在撰寫爬蟲時，常用於定位元素位置，後者則是常用於分析伺服器請求，例如在尋找這個網頁背後使用了什麼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、觀察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Method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的傳入值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394358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函式庫介紹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174650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6670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函式庫被譽為沒有預設包含在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內的最流行的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client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函式庫，且使用十分便利、優雅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常用的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Method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6072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4221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res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requests.models.Response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的物件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直接印出是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&lt;Response [200]&gt;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89D337-6613-4D0C-8E90-5AEB4E419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487928"/>
            <a:ext cx="6219825" cy="40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057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4221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常使用的例子是在填表單的時候，讀者們填好各種資料後按下送出按鈕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有些網頁的設計會送出一個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請求，並夾帶著填入的資料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不同，參數會放在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 body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而不是顯而易見的網址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977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E2EAE76-AF27-28FF-52FE-BBADC3A1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09637"/>
            <a:ext cx="83439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800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5BE6-4ED9-78A5-44B2-DB2A9069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43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555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4221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請求可以使用許多不同種類的參數夾帶方法，像字典、元組、串列、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推薦使用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與字典進行傳入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原生的資料型態，需要額外引入</a:t>
            </a:r>
          </a:p>
        </p:txBody>
      </p:sp>
    </p:spTree>
    <p:extLst>
      <p:ext uri="{BB962C8B-B14F-4D97-AF65-F5344CB8AC3E}">
        <p14:creationId xmlns:p14="http://schemas.microsoft.com/office/powerpoint/2010/main" val="18209583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或者是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，都會回傳一個回應物件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requests.models.Response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這個物件也有許多使用方法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class2-requests.ipynb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4946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C68B52-6A85-9CFD-4DFC-F83A2391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855403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02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820C02-D011-B5EC-C174-5501A212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0"/>
            <a:ext cx="87541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00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511D4E-3D71-9C95-35E8-FCB516C9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2" y="1752600"/>
            <a:ext cx="873875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362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0128BC-F9DA-BC4E-C7F2-BBB6CCE8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38200"/>
            <a:ext cx="65151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7332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</a:t>
            </a:r>
          </a:p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函式庫介紹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1155637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-HTML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函式庫本身不具有資料清洗的功能，需要其他工具來輔助清理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函式庫和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同一個作者，是由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再封裝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具有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的功能，並且支援資料清洗的功能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Reqests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函式庫最大的不同，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在發送請求前須先宣告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HTMLSession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，之後在對這個回傳的物件進行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post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等操作</a:t>
            </a:r>
          </a:p>
        </p:txBody>
      </p:sp>
    </p:spTree>
    <p:extLst>
      <p:ext uri="{BB962C8B-B14F-4D97-AF65-F5344CB8AC3E}">
        <p14:creationId xmlns:p14="http://schemas.microsoft.com/office/powerpoint/2010/main" val="172677002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76200"/>
            <a:ext cx="441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是一個無狀態的傳輸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(Stateless)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，在多次傳輸，根本不會記得上一次的傳輸是什麼，兩者之間無關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但網站常常會有相同的資料傳輸，因此需要建立一個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，讓多次傳輸之間關聯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就如同打電話，只要雙方都不掛斷，或出現其他突發因素，通話就會一直持續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64872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9065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進入開發工具方法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(F12)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67358D-9C53-2C26-41AD-1109F271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620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-HTML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Class2-requests-html.ipynb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0322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75510" y="27432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BS4 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函式庫介紹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523596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76200"/>
            <a:ext cx="441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bs4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的函式庫，可以從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XML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檔案中分析資料，也可拿來修復未閉合標籤等錯誤的文件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分析資料前需要有解析器來做預處理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標準函式庫內有一個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html.parser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html5lib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作為我們的解析器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較常用的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parser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lxml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275031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EB092A5-5390-1B4B-90A6-150084ED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66750"/>
            <a:ext cx="8877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404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65E9AE2-4F05-F04A-9144-F147D5C8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64"/>
            <a:ext cx="9144000" cy="46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75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94CCD0-0942-2E91-5FF8-45212392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80"/>
            <a:ext cx="9144000" cy="37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71640A-E54F-F692-663E-F9BCAF14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504"/>
            <a:ext cx="9144000" cy="44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37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54DCE5-F331-CDC5-A3D9-A45826E41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528762"/>
            <a:ext cx="89725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12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元素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(Elements)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可以看到當前網頁的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物件、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並能修改。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BA8265-CF4F-5B4F-814D-94E1F8F9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286466"/>
            <a:ext cx="7905750" cy="43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8315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1061</Words>
  <Application>Microsoft Office PowerPoint</Application>
  <PresentationFormat>如螢幕大小 (4:3)</PresentationFormat>
  <Paragraphs>208</Paragraphs>
  <Slides>65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1" baseType="lpstr"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2023-05-10T14:53:58Z</dcterms:modified>
</cp:coreProperties>
</file>